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  <p:sldMasterId id="2147483744" r:id="rId2"/>
  </p:sldMasterIdLst>
  <p:notesMasterIdLst>
    <p:notesMasterId r:id="rId37"/>
  </p:notesMasterIdLst>
  <p:sldIdLst>
    <p:sldId id="261" r:id="rId3"/>
    <p:sldId id="266" r:id="rId4"/>
    <p:sldId id="431" r:id="rId5"/>
    <p:sldId id="445" r:id="rId6"/>
    <p:sldId id="446" r:id="rId7"/>
    <p:sldId id="447" r:id="rId8"/>
    <p:sldId id="448" r:id="rId9"/>
    <p:sldId id="449" r:id="rId10"/>
    <p:sldId id="450" r:id="rId11"/>
    <p:sldId id="459" r:id="rId12"/>
    <p:sldId id="460" r:id="rId13"/>
    <p:sldId id="458" r:id="rId14"/>
    <p:sldId id="461" r:id="rId15"/>
    <p:sldId id="462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465" r:id="rId24"/>
    <p:sldId id="466" r:id="rId25"/>
    <p:sldId id="469" r:id="rId26"/>
    <p:sldId id="468" r:id="rId27"/>
    <p:sldId id="467" r:id="rId28"/>
    <p:sldId id="470" r:id="rId29"/>
    <p:sldId id="471" r:id="rId30"/>
    <p:sldId id="472" r:id="rId31"/>
    <p:sldId id="473" r:id="rId32"/>
    <p:sldId id="474" r:id="rId33"/>
    <p:sldId id="463" r:id="rId34"/>
    <p:sldId id="464" r:id="rId35"/>
    <p:sldId id="259" r:id="rId36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060B8"/>
    <a:srgbClr val="007BEA"/>
    <a:srgbClr val="006BCC"/>
    <a:srgbClr val="005DAF"/>
    <a:srgbClr val="00206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42" y="-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3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4988-622A-4E38-B987-E3B6CADA1F35}" type="datetimeFigureOut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8825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378825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62497-B9E0-4DCF-B36A-E5E16266A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9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 userDrawn="1"/>
        </p:nvSpPr>
        <p:spPr>
          <a:xfrm>
            <a:off x="0" y="0"/>
            <a:ext cx="352426" cy="68580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81000">
                <a:schemeClr val="accent1">
                  <a:shade val="67500"/>
                  <a:satMod val="115000"/>
                </a:schemeClr>
              </a:gs>
              <a:gs pos="100000">
                <a:srgbClr val="0099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0" y="1108214"/>
            <a:ext cx="4149586" cy="414958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orte" panose="03060902040502070203" pitchFamily="66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7" name="한쪽 모서리가 둥근 사각형 26"/>
          <p:cNvSpPr/>
          <p:nvPr userDrawn="1"/>
        </p:nvSpPr>
        <p:spPr bwMode="white">
          <a:xfrm>
            <a:off x="2062162" y="765337"/>
            <a:ext cx="5019675" cy="4791075"/>
          </a:xfrm>
          <a:prstGeom prst="round1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>
            <a:normAutofit/>
          </a:bodyPr>
          <a:lstStyle>
            <a:lvl1pPr algn="ctr">
              <a:defRPr sz="72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8810625" y="0"/>
            <a:ext cx="352426" cy="68580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81000">
                <a:schemeClr val="accent1">
                  <a:shade val="67500"/>
                  <a:satMod val="115000"/>
                </a:schemeClr>
              </a:gs>
              <a:gs pos="100000">
                <a:srgbClr val="0099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03C1DBB5-A407-48C3-AF98-0B31E1A2E169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4265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2C1987C1-2174-44A3-BEFB-3574260E1A1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8759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AE6D025-79D7-4122-9AE2-C25DF50E82D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28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C0360DC-CCD2-4E90-B07B-A0C7DC259B3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34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0509A91-8BF8-43B2-B64F-B03E1E24458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0132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163F7193-50E1-4AFE-BEBD-E34B7AD4FFB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8904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2BA48D-E905-4C1A-A6AA-A5B77A385D6C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295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E0537F94-F03D-4F62-9DC6-29BEBA93D8B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1158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2020/10/31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247201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17415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한쪽 모서리가 잘린 사각형 11"/>
          <p:cNvSpPr/>
          <p:nvPr userDrawn="1"/>
        </p:nvSpPr>
        <p:spPr>
          <a:xfrm flipH="1">
            <a:off x="0" y="-4451"/>
            <a:ext cx="2990849" cy="6859276"/>
          </a:xfrm>
          <a:prstGeom prst="snip1Rect">
            <a:avLst>
              <a:gd name="adj" fmla="val 0"/>
            </a:avLst>
          </a:prstGeom>
          <a:gradFill>
            <a:gsLst>
              <a:gs pos="100000">
                <a:srgbClr val="005DB0"/>
              </a:gs>
              <a:gs pos="0">
                <a:srgbClr val="002060"/>
              </a:gs>
              <a:gs pos="100000">
                <a:srgbClr val="00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-1" y="819150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Contents</a:t>
            </a: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30" name="제목 29"/>
          <p:cNvSpPr>
            <a:spLocks noGrp="1"/>
          </p:cNvSpPr>
          <p:nvPr>
            <p:ph type="title" hasCustomPrompt="1"/>
          </p:nvPr>
        </p:nvSpPr>
        <p:spPr>
          <a:xfrm>
            <a:off x="3181350" y="1782821"/>
            <a:ext cx="5429250" cy="4160779"/>
          </a:xfrm>
        </p:spPr>
        <p:txBody>
          <a:bodyPr anchor="t">
            <a:normAutofit/>
          </a:bodyPr>
          <a:lstStyle>
            <a:lvl1pPr>
              <a:defRPr sz="3200" baseline="0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Chapter_1 </a:t>
            </a:r>
            <a:r>
              <a:rPr lang="ko-KR" altLang="en-US" dirty="0" err="1"/>
              <a:t>블라블라</a:t>
            </a:r>
            <a:endParaRPr lang="ko-KR" altLang="en-US" dirty="0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2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2001810"/>
            <a:ext cx="7872413" cy="1358900"/>
            <a:chOff x="0" y="2226448"/>
            <a:chExt cx="7872413" cy="1358900"/>
          </a:xfrm>
        </p:grpSpPr>
        <p:sp>
          <p:nvSpPr>
            <p:cNvPr id="12" name="한쪽 모서리가 잘린 사각형 11"/>
            <p:cNvSpPr/>
            <p:nvPr userDrawn="1"/>
          </p:nvSpPr>
          <p:spPr>
            <a:xfrm rot="10800000" flipH="1">
              <a:off x="0" y="2388373"/>
              <a:ext cx="7724776" cy="1196975"/>
            </a:xfrm>
            <a:prstGeom prst="snip1Rect">
              <a:avLst>
                <a:gd name="adj" fmla="val 24536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한쪽 모서리가 잘린 사각형 15"/>
            <p:cNvSpPr/>
            <p:nvPr userDrawn="1"/>
          </p:nvSpPr>
          <p:spPr>
            <a:xfrm rot="10800000" flipH="1">
              <a:off x="147637" y="2226448"/>
              <a:ext cx="7724776" cy="1196975"/>
            </a:xfrm>
            <a:prstGeom prst="snip1Rect">
              <a:avLst>
                <a:gd name="adj" fmla="val 40451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2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637" y="2004597"/>
            <a:ext cx="7724776" cy="119419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1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-1" y="1443"/>
            <a:ext cx="9144003" cy="638175"/>
            <a:chOff x="-1" y="4618"/>
            <a:chExt cx="9144003" cy="638175"/>
          </a:xfrm>
          <a:gradFill flip="none" rotWithShape="1">
            <a:gsLst>
              <a:gs pos="0">
                <a:srgbClr val="0060B8"/>
              </a:gs>
              <a:gs pos="49000">
                <a:srgbClr val="00499E"/>
              </a:gs>
              <a:gs pos="100000">
                <a:srgbClr val="002060"/>
              </a:gs>
            </a:gsLst>
            <a:lin ang="10800000" scaled="1"/>
            <a:tileRect/>
          </a:gradFill>
        </p:grpSpPr>
        <p:sp>
          <p:nvSpPr>
            <p:cNvPr id="2" name="한쪽 모서리가 잘린 사각형 1"/>
            <p:cNvSpPr/>
            <p:nvPr userDrawn="1"/>
          </p:nvSpPr>
          <p:spPr>
            <a:xfrm rot="10800000" flipH="1">
              <a:off x="-1" y="4618"/>
              <a:ext cx="4859599" cy="638175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4467226" y="4762"/>
              <a:ext cx="4676776" cy="376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419100" y="767082"/>
            <a:ext cx="8391525" cy="5409881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1pPr>
            <a:lvl2pPr marL="514350" indent="-171450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2pPr>
            <a:lvl3pPr marL="857250" indent="-171450">
              <a:buFont typeface="Wingdings" panose="05000000000000000000" pitchFamily="2" charset="2"/>
              <a:buChar char="Ø"/>
              <a:defRPr sz="1400">
                <a:latin typeface="+mn-ea"/>
                <a:ea typeface="+mn-ea"/>
              </a:defRPr>
            </a:lvl3pPr>
            <a:lvl4pPr marL="1200150" indent="-171450">
              <a:buFont typeface="Wingdings" panose="05000000000000000000" pitchFamily="2" charset="2"/>
              <a:buChar char="ü"/>
              <a:defRPr sz="1200">
                <a:latin typeface="+mn-ea"/>
                <a:ea typeface="+mn-ea"/>
              </a:defRPr>
            </a:lvl4pPr>
            <a:lvl5pPr marL="1543050" indent="-171450">
              <a:buFont typeface="맑은 고딕" panose="020B0503020000020004" pitchFamily="50" charset="-127"/>
              <a:buChar char="─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 넷째 수준</a:t>
            </a:r>
          </a:p>
        </p:txBody>
      </p:sp>
      <p:sp>
        <p:nvSpPr>
          <p:cNvPr id="10" name="한쪽 모서리가 잘린 사각형 9"/>
          <p:cNvSpPr/>
          <p:nvPr userDrawn="1"/>
        </p:nvSpPr>
        <p:spPr bwMode="hidden">
          <a:xfrm rot="10800000" flipH="1">
            <a:off x="0" y="6721476"/>
            <a:ext cx="9144001" cy="133349"/>
          </a:xfrm>
          <a:prstGeom prst="snip1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35" name="제목 1"/>
          <p:cNvSpPr>
            <a:spLocks noGrp="1"/>
          </p:cNvSpPr>
          <p:nvPr>
            <p:ph type="title"/>
          </p:nvPr>
        </p:nvSpPr>
        <p:spPr bwMode="gray">
          <a:xfrm>
            <a:off x="0" y="73952"/>
            <a:ext cx="4467226" cy="4617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슬라이드 번호 개체 틀 5"/>
          <p:cNvSpPr txBox="1">
            <a:spLocks/>
          </p:cNvSpPr>
          <p:nvPr userDrawn="1"/>
        </p:nvSpPr>
        <p:spPr>
          <a:xfrm>
            <a:off x="6391275" y="38349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4" y="6283326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-1" y="1443"/>
            <a:ext cx="9144003" cy="638175"/>
            <a:chOff x="-1" y="4618"/>
            <a:chExt cx="9144003" cy="638175"/>
          </a:xfrm>
          <a:gradFill flip="none" rotWithShape="1">
            <a:gsLst>
              <a:gs pos="0">
                <a:srgbClr val="0060B8"/>
              </a:gs>
              <a:gs pos="49000">
                <a:srgbClr val="00499E"/>
              </a:gs>
              <a:gs pos="100000">
                <a:srgbClr val="002060"/>
              </a:gs>
            </a:gsLst>
            <a:lin ang="10800000" scaled="1"/>
            <a:tileRect/>
          </a:gradFill>
        </p:grpSpPr>
        <p:sp>
          <p:nvSpPr>
            <p:cNvPr id="20" name="한쪽 모서리가 잘린 사각형 19"/>
            <p:cNvSpPr/>
            <p:nvPr userDrawn="1"/>
          </p:nvSpPr>
          <p:spPr>
            <a:xfrm rot="10800000" flipH="1">
              <a:off x="-1" y="4618"/>
              <a:ext cx="4859599" cy="638175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4467226" y="4762"/>
              <a:ext cx="4676776" cy="376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한쪽 모서리가 잘린 사각형 18"/>
          <p:cNvSpPr/>
          <p:nvPr userDrawn="1"/>
        </p:nvSpPr>
        <p:spPr bwMode="hidden">
          <a:xfrm rot="10800000" flipH="1">
            <a:off x="0" y="6721476"/>
            <a:ext cx="9144001" cy="133349"/>
          </a:xfrm>
          <a:prstGeom prst="snip1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5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슬라이드 번호 개체 틀 5"/>
          <p:cNvSpPr txBox="1">
            <a:spLocks/>
          </p:cNvSpPr>
          <p:nvPr userDrawn="1"/>
        </p:nvSpPr>
        <p:spPr>
          <a:xfrm>
            <a:off x="6391275" y="38349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4" y="6283326"/>
            <a:ext cx="1346369" cy="43815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 bwMode="gray">
          <a:xfrm>
            <a:off x="0" y="73952"/>
            <a:ext cx="4467226" cy="4617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604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99" y="1491739"/>
            <a:ext cx="3649128" cy="3625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00088" y="1345152"/>
            <a:ext cx="7829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Thank</a:t>
            </a:r>
            <a:r>
              <a:rPr lang="en-US" altLang="ko-KR" sz="72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7200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you</a:t>
            </a:r>
          </a:p>
          <a:p>
            <a:pPr algn="ctr"/>
            <a:r>
              <a:rPr lang="en-US" altLang="ko-KR" sz="24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algn="ctr"/>
            <a:r>
              <a:rPr lang="en-US" altLang="ko-KR" sz="13800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Q</a:t>
            </a:r>
            <a:r>
              <a:rPr lang="en-US" altLang="ko-KR" sz="80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&amp;</a:t>
            </a:r>
            <a:r>
              <a:rPr lang="en-US" altLang="ko-KR" sz="138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A</a:t>
            </a:r>
            <a:endParaRPr lang="en-US" altLang="ko-KR" sz="13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r>
              <a:rPr lang="en-US" altLang="ko-KR"/>
              <a:t>2020/10/31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BE442C3-9F1D-4293-B001-C642B8E1F21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779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E4CD32A-D0CB-499F-BA14-BB9D69191C51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717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9D2EF0C-10B6-4BAC-8C1F-3F5472E286D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0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0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0A2AF-849B-451D-9737-47E67AEA6CFD}" type="datetime1">
              <a:rPr lang="ko-KR" altLang="en-US" smtClean="0"/>
              <a:t>2021-09-16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25E83-C66E-45D8-AFF1-6789143A80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0" r:id="rId2"/>
    <p:sldLayoutId id="2147483742" r:id="rId3"/>
    <p:sldLayoutId id="2147483734" r:id="rId4"/>
    <p:sldLayoutId id="2147483739" r:id="rId5"/>
    <p:sldLayoutId id="2147483741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r>
              <a:rPr lang="en-US" altLang="ko-KR"/>
              <a:t>2020/10/31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sldNum="0" hdr="0" ftr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269847"/>
            <a:ext cx="6858000" cy="2387600"/>
          </a:xfrm>
        </p:spPr>
        <p:txBody>
          <a:bodyPr>
            <a:normAutofit fontScale="90000"/>
          </a:bodyPr>
          <a:lstStyle/>
          <a:p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Timer/Counter</a:t>
            </a:r>
            <a:br>
              <a:rPr lang="en-US" altLang="ko-KR" sz="4000" dirty="0"/>
            </a:br>
            <a:r>
              <a:rPr lang="en-US" altLang="ko-KR" sz="3100" dirty="0"/>
              <a:t>LED Shift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568058"/>
            <a:ext cx="6858000" cy="1655762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RRL</a:t>
            </a:r>
          </a:p>
          <a:p>
            <a:r>
              <a:rPr lang="ko-KR" altLang="en-US" sz="1600" dirty="0"/>
              <a:t>공성진</a:t>
            </a:r>
            <a:endParaRPr lang="en-US" altLang="ko-KR" sz="1600" dirty="0"/>
          </a:p>
          <a:p>
            <a:r>
              <a:rPr lang="en-US" altLang="ko-KR" sz="1600" dirty="0"/>
              <a:t>2021.09.16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041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7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769A6F8-D536-43C8-9408-822981E3E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32" y="1149738"/>
            <a:ext cx="6344535" cy="800212"/>
          </a:xfrm>
          <a:prstGeom prst="rect">
            <a:avLst/>
          </a:prstGeom>
        </p:spPr>
      </p:pic>
      <p:pic>
        <p:nvPicPr>
          <p:cNvPr id="9" name="그림 8" descr="텍스트, 스크린샷, 모니터, 이미지이(가) 표시된 사진&#10;&#10;자동 생성된 설명">
            <a:extLst>
              <a:ext uri="{FF2B5EF4-FFF2-40B4-BE49-F238E27FC236}">
                <a16:creationId xmlns:a16="http://schemas.microsoft.com/office/drawing/2014/main" id="{5E49D4F3-930C-4BAE-B2D1-89EBD5F36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43" y="2048324"/>
            <a:ext cx="6373114" cy="876422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C76C3CC-6DE4-4C16-AC54-2802F29EF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11" y="3741479"/>
            <a:ext cx="3867690" cy="2400635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5D1FB11-E058-4254-BECE-6FF012C0A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01" y="3568636"/>
            <a:ext cx="3848637" cy="2372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182C9-7AAB-4D63-91FE-CB603D8D3E50}"/>
              </a:ext>
            </a:extLst>
          </p:cNvPr>
          <p:cNvSpPr txBox="1"/>
          <p:nvPr/>
        </p:nvSpPr>
        <p:spPr>
          <a:xfrm>
            <a:off x="3822413" y="3116521"/>
            <a:ext cx="392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Clock Select 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609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14C47EC-A2A8-4D41-A4E8-73195209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15" y="1222448"/>
            <a:ext cx="5838770" cy="5102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71DD4B-E531-4A9D-A75D-C2F9DAE0B56A}"/>
              </a:ext>
            </a:extLst>
          </p:cNvPr>
          <p:cNvSpPr txBox="1"/>
          <p:nvPr/>
        </p:nvSpPr>
        <p:spPr>
          <a:xfrm>
            <a:off x="2869035" y="780193"/>
            <a:ext cx="38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Compare Match Output Mode 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48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1EF283-84BB-475A-BD5F-5C8ED57E8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90" y="1637674"/>
            <a:ext cx="6392167" cy="8478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1B2430-D35C-4EDB-8557-8C5042A68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90" y="2521509"/>
            <a:ext cx="6411220" cy="9145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A3D93F-B376-4387-9E86-BD821726D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90" y="3472029"/>
            <a:ext cx="6411220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3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ADE3A8B-8130-4E91-86BD-B090CEB1E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66" y="1179270"/>
            <a:ext cx="6944694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53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FE6AEC-6C82-4D64-A1C0-B9ABDE315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02" y="1167890"/>
            <a:ext cx="6392167" cy="847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CF3737-1847-4AF1-9CE7-3122DCCC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02" y="2051725"/>
            <a:ext cx="6411220" cy="914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7D94B6-7F92-4A2B-9A79-91AF27344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02" y="3002245"/>
            <a:ext cx="6411220" cy="885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2D657A-137D-4545-93D3-8F13255B5E9B}"/>
              </a:ext>
            </a:extLst>
          </p:cNvPr>
          <p:cNvSpPr txBox="1"/>
          <p:nvPr/>
        </p:nvSpPr>
        <p:spPr>
          <a:xfrm>
            <a:off x="1442906" y="3993160"/>
            <a:ext cx="609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ICNCn</a:t>
            </a:r>
            <a:r>
              <a:rPr lang="en-US" altLang="ko-KR" dirty="0"/>
              <a:t> Bit (Input Capture Noise Canceler)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572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4" name="그림 3" descr="텍스트, 모니터, 스크린샷, 텔레비전이(가) 표시된 사진&#10;&#10;자동 생성된 설명">
            <a:extLst>
              <a:ext uri="{FF2B5EF4-FFF2-40B4-BE49-F238E27FC236}">
                <a16:creationId xmlns:a16="http://schemas.microsoft.com/office/drawing/2014/main" id="{69F04A31-C184-4968-81B6-F2F65FDCE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95" y="1700022"/>
            <a:ext cx="6354062" cy="857370"/>
          </a:xfrm>
          <a:prstGeom prst="rect">
            <a:avLst/>
          </a:prstGeom>
        </p:spPr>
      </p:pic>
      <p:pic>
        <p:nvPicPr>
          <p:cNvPr id="8" name="그림 7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6ECF2587-ABE6-484D-8AD2-276F1BF6D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95" y="3270334"/>
            <a:ext cx="6354062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모니터, 스크린샷, 이미지이(가) 표시된 사진&#10;&#10;자동 생성된 설명">
            <a:extLst>
              <a:ext uri="{FF2B5EF4-FFF2-40B4-BE49-F238E27FC236}">
                <a16:creationId xmlns:a16="http://schemas.microsoft.com/office/drawing/2014/main" id="{5D46E28A-82FF-4F77-B628-DECE83E57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90" y="1195202"/>
            <a:ext cx="6363588" cy="905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6FDBB5-C569-4CC8-9656-970458660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58" y="2461951"/>
            <a:ext cx="6411220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33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4" name="그림 3" descr="실내, 스크린샷이(가) 표시된 사진&#10;&#10;자동 생성된 설명">
            <a:extLst>
              <a:ext uri="{FF2B5EF4-FFF2-40B4-BE49-F238E27FC236}">
                <a16:creationId xmlns:a16="http://schemas.microsoft.com/office/drawing/2014/main" id="{0606668E-E9A3-4BD0-8D0C-F63F7A9ED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32" y="1960080"/>
            <a:ext cx="6344535" cy="857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EB7087-D51F-4835-A6E7-DF7AD8B32AF3}"/>
              </a:ext>
            </a:extLst>
          </p:cNvPr>
          <p:cNvSpPr txBox="1"/>
          <p:nvPr/>
        </p:nvSpPr>
        <p:spPr>
          <a:xfrm>
            <a:off x="1577130" y="3171039"/>
            <a:ext cx="6467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</a:t>
            </a:r>
            <a:r>
              <a:rPr lang="en-US" altLang="ko-KR" dirty="0"/>
              <a:t>0</a:t>
            </a:r>
            <a:r>
              <a:rPr lang="ko-KR" altLang="en-US" dirty="0"/>
              <a:t>이 외부 </a:t>
            </a:r>
            <a:r>
              <a:rPr lang="ko-KR" altLang="en-US" dirty="0" err="1"/>
              <a:t>클록에</a:t>
            </a:r>
            <a:r>
              <a:rPr lang="ko-KR" altLang="en-US" dirty="0"/>
              <a:t> 의해 비동기 모드로 동작하는 경우에 관련된 기능을 수행함</a:t>
            </a:r>
          </a:p>
        </p:txBody>
      </p:sp>
    </p:spTree>
    <p:extLst>
      <p:ext uri="{BB962C8B-B14F-4D97-AF65-F5344CB8AC3E}">
        <p14:creationId xmlns:p14="http://schemas.microsoft.com/office/powerpoint/2010/main" val="613273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062047-3269-4431-8B7B-E6AFCFDCE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35" y="1824720"/>
            <a:ext cx="6411220" cy="876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610AE-DFC0-4815-9624-16A153884232}"/>
              </a:ext>
            </a:extLst>
          </p:cNvPr>
          <p:cNvSpPr txBox="1"/>
          <p:nvPr/>
        </p:nvSpPr>
        <p:spPr>
          <a:xfrm>
            <a:off x="1300294" y="3112316"/>
            <a:ext cx="70551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OCIE : Timer/Counter Output Compare Match Interrupt Enable</a:t>
            </a:r>
          </a:p>
          <a:p>
            <a:r>
              <a:rPr lang="ko-KR" altLang="en-US" dirty="0"/>
              <a:t>이 비트가 </a:t>
            </a:r>
            <a:r>
              <a:rPr lang="en-US" altLang="ko-KR" dirty="0"/>
              <a:t>1, SERG</a:t>
            </a:r>
            <a:r>
              <a:rPr lang="ko-KR" altLang="en-US" dirty="0"/>
              <a:t>의 </a:t>
            </a:r>
            <a:r>
              <a:rPr lang="en-US" altLang="ko-KR" dirty="0"/>
              <a:t>I-bit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로 설정되면 타이머</a:t>
            </a:r>
            <a:r>
              <a:rPr lang="en-US" altLang="ko-KR" dirty="0"/>
              <a:t>/</a:t>
            </a:r>
            <a:r>
              <a:rPr lang="ko-KR" altLang="en-US" dirty="0"/>
              <a:t>카운터의 출력비교 인터럽트가 허용상태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TOIE : Timer/Counter Overflow Interrupt Enable</a:t>
            </a:r>
          </a:p>
          <a:p>
            <a:r>
              <a:rPr lang="ko-KR" altLang="en-US" dirty="0"/>
              <a:t>이 비트가</a:t>
            </a:r>
            <a:r>
              <a:rPr lang="en-US" altLang="ko-KR" dirty="0"/>
              <a:t> 1, SERG</a:t>
            </a:r>
            <a:r>
              <a:rPr lang="ko-KR" altLang="en-US" dirty="0"/>
              <a:t>의 </a:t>
            </a:r>
            <a:r>
              <a:rPr lang="en-US" altLang="ko-KR" dirty="0"/>
              <a:t>I-bit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로 설정되면 </a:t>
            </a:r>
            <a:r>
              <a:rPr lang="ko-KR" altLang="en-US" dirty="0" err="1"/>
              <a:t>오버플로우</a:t>
            </a:r>
            <a:r>
              <a:rPr lang="ko-KR" altLang="en-US" dirty="0"/>
              <a:t> 인터럽트가 허용상태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815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4" name="그림 3" descr="텍스트, 스크린샷, 벽, 모니터이(가) 표시된 사진&#10;&#10;자동 생성된 설명">
            <a:extLst>
              <a:ext uri="{FF2B5EF4-FFF2-40B4-BE49-F238E27FC236}">
                <a16:creationId xmlns:a16="http://schemas.microsoft.com/office/drawing/2014/main" id="{38BFC5CB-5565-4479-8230-D5855BEE9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06" y="1756470"/>
            <a:ext cx="6363588" cy="895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ADF19C-3972-47AE-B231-7CF3572C785F}"/>
              </a:ext>
            </a:extLst>
          </p:cNvPr>
          <p:cNvSpPr txBox="1"/>
          <p:nvPr/>
        </p:nvSpPr>
        <p:spPr>
          <a:xfrm>
            <a:off x="1387283" y="2951483"/>
            <a:ext cx="6159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OCF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출력 비교 인터럽트 요청 시 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TOV : </a:t>
            </a:r>
            <a:r>
              <a:rPr lang="ko-KR" altLang="en-US" dirty="0" err="1"/>
              <a:t>오버플로우</a:t>
            </a:r>
            <a:r>
              <a:rPr lang="ko-KR" altLang="en-US" dirty="0"/>
              <a:t> 인터럽트 요청 시 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ICF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입력캡쳐</a:t>
            </a:r>
            <a:r>
              <a:rPr lang="ko-KR" altLang="en-US" dirty="0"/>
              <a:t> 인터럽트 요청 시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43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5E83-C66E-45D8-AFF1-6789143A805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ACC2906-E5F2-4B4E-83BC-7DC47781B92A}"/>
              </a:ext>
            </a:extLst>
          </p:cNvPr>
          <p:cNvSpPr txBox="1">
            <a:spLocks/>
          </p:cNvSpPr>
          <p:nvPr/>
        </p:nvSpPr>
        <p:spPr>
          <a:xfrm>
            <a:off x="2419350" y="1728132"/>
            <a:ext cx="6510798" cy="4600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01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Timer/Counter</a:t>
            </a:r>
          </a:p>
          <a:p>
            <a:endParaRPr lang="en-US" altLang="ko-KR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02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Timer/Counter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종류</a:t>
            </a:r>
            <a:b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</a:b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Timer/Counter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동작모드 소개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Timer/Counter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를 위한 레지스터 소개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05  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인터럽트 서비스 루틴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(ISR)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사용법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  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실습 영상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07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9652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71DCC3-2A35-4381-8760-0BFB61B3B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71" y="1920624"/>
            <a:ext cx="6458851" cy="885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FC44A-B43D-4BFE-A327-07E69859F04E}"/>
              </a:ext>
            </a:extLst>
          </p:cNvPr>
          <p:cNvSpPr txBox="1"/>
          <p:nvPr/>
        </p:nvSpPr>
        <p:spPr>
          <a:xfrm>
            <a:off x="1266738" y="2969703"/>
            <a:ext cx="6757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특수 기능 입출력 레지스터</a:t>
            </a:r>
            <a:endParaRPr lang="en-US" altLang="ko-KR" dirty="0"/>
          </a:p>
          <a:p>
            <a:r>
              <a:rPr lang="en-US" altLang="ko-KR" dirty="0"/>
              <a:t>TSM : </a:t>
            </a:r>
            <a:r>
              <a:rPr lang="ko-KR" altLang="en-US" dirty="0"/>
              <a:t>모든 타이머</a:t>
            </a:r>
            <a:r>
              <a:rPr lang="en-US" altLang="ko-KR" dirty="0"/>
              <a:t>/</a:t>
            </a:r>
            <a:r>
              <a:rPr lang="ko-KR" altLang="en-US" dirty="0" err="1"/>
              <a:t>카운터들을동기화시키는기능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PSR : </a:t>
            </a:r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</a:t>
            </a:r>
            <a:r>
              <a:rPr lang="en-US" altLang="ko-KR" dirty="0"/>
              <a:t>0</a:t>
            </a:r>
            <a:r>
              <a:rPr lang="ko-KR" altLang="en-US" dirty="0"/>
              <a:t>의 분주비를 리셋</a:t>
            </a:r>
          </a:p>
        </p:txBody>
      </p:sp>
    </p:spTree>
    <p:extLst>
      <p:ext uri="{BB962C8B-B14F-4D97-AF65-F5344CB8AC3E}">
        <p14:creationId xmlns:p14="http://schemas.microsoft.com/office/powerpoint/2010/main" val="202440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E77DED-F13A-4C41-8C8E-4373F51E7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57" y="1738777"/>
            <a:ext cx="6439799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34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인터럽트 서비스 루틴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CAAE128-7336-433B-821C-FB0B7E355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" y="703103"/>
            <a:ext cx="6011114" cy="5451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DF671A-0214-490F-A5E4-E9FD31498F99}"/>
              </a:ext>
            </a:extLst>
          </p:cNvPr>
          <p:cNvSpPr txBox="1"/>
          <p:nvPr/>
        </p:nvSpPr>
        <p:spPr>
          <a:xfrm>
            <a:off x="5939405" y="1543574"/>
            <a:ext cx="32045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SREG</a:t>
            </a:r>
            <a:r>
              <a:rPr lang="ko-KR" altLang="en-US" sz="1500" dirty="0"/>
              <a:t>의 </a:t>
            </a:r>
            <a:r>
              <a:rPr lang="en-US" altLang="ko-KR" sz="1500" dirty="0"/>
              <a:t>I-Bit 1</a:t>
            </a:r>
            <a:r>
              <a:rPr lang="ko-KR" altLang="en-US" sz="1500" dirty="0"/>
              <a:t>로 세트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TIMSK (</a:t>
            </a:r>
            <a:r>
              <a:rPr lang="ko-KR" altLang="en-US" sz="1500" dirty="0"/>
              <a:t>타이머</a:t>
            </a:r>
            <a:r>
              <a:rPr lang="en-US" altLang="ko-KR" sz="1500" dirty="0"/>
              <a:t>/</a:t>
            </a:r>
            <a:r>
              <a:rPr lang="ko-KR" altLang="en-US" sz="1500" dirty="0"/>
              <a:t>카운터 인터럽트 마스크 레지스터</a:t>
            </a:r>
            <a:r>
              <a:rPr lang="en-US" altLang="ko-KR" sz="1500" dirty="0"/>
              <a:t>) </a:t>
            </a:r>
            <a:r>
              <a:rPr lang="ko-KR" altLang="en-US" sz="1500" dirty="0"/>
              <a:t>해당 비트 </a:t>
            </a:r>
            <a:r>
              <a:rPr lang="en-US" altLang="ko-KR" sz="1500" dirty="0"/>
              <a:t>1</a:t>
            </a:r>
            <a:r>
              <a:rPr lang="ko-KR" altLang="en-US" sz="1500" dirty="0"/>
              <a:t>로 세트</a:t>
            </a:r>
            <a:endParaRPr lang="en-US" altLang="ko-KR" sz="15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92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인터럽트 서비스 루틴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A72E1E9-63FE-4E36-B17E-C083EB909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96" y="1482498"/>
            <a:ext cx="7030431" cy="3658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8EA57-141E-4CFA-8A2C-6C2C9B9980C5}"/>
              </a:ext>
            </a:extLst>
          </p:cNvPr>
          <p:cNvSpPr txBox="1"/>
          <p:nvPr/>
        </p:nvSpPr>
        <p:spPr>
          <a:xfrm>
            <a:off x="2827090" y="755009"/>
            <a:ext cx="28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</a:t>
            </a:r>
            <a:r>
              <a:rPr lang="en-US" altLang="ko-KR" dirty="0"/>
              <a:t>0 </a:t>
            </a:r>
            <a:r>
              <a:rPr lang="ko-KR" altLang="en-US" dirty="0"/>
              <a:t>일반 모드</a:t>
            </a:r>
          </a:p>
        </p:txBody>
      </p:sp>
    </p:spTree>
    <p:extLst>
      <p:ext uri="{BB962C8B-B14F-4D97-AF65-F5344CB8AC3E}">
        <p14:creationId xmlns:p14="http://schemas.microsoft.com/office/powerpoint/2010/main" val="3771534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인터럽트 서비스 루틴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486C599-CBA3-4B13-AEA2-581FC8EBF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94" y="1860208"/>
            <a:ext cx="7078063" cy="2812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8A1BD-06B2-48B5-87A4-9DDD26B26485}"/>
              </a:ext>
            </a:extLst>
          </p:cNvPr>
          <p:cNvSpPr txBox="1"/>
          <p:nvPr/>
        </p:nvSpPr>
        <p:spPr>
          <a:xfrm>
            <a:off x="2894200" y="4806892"/>
            <a:ext cx="283547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16000000/64 = 250000</a:t>
            </a:r>
          </a:p>
          <a:p>
            <a:r>
              <a:rPr lang="en-US" altLang="ko-KR" sz="1500" dirty="0"/>
              <a:t>4us </a:t>
            </a:r>
            <a:r>
              <a:rPr lang="ko-KR" altLang="en-US" sz="1500" dirty="0"/>
              <a:t>마다 </a:t>
            </a:r>
            <a:r>
              <a:rPr lang="en-US" altLang="ko-KR" sz="1500" dirty="0"/>
              <a:t>TCNT</a:t>
            </a:r>
            <a:r>
              <a:rPr lang="ko-KR" altLang="en-US" sz="1500" dirty="0"/>
              <a:t>값 </a:t>
            </a:r>
            <a:r>
              <a:rPr lang="en-US" altLang="ko-KR" sz="1500" dirty="0"/>
              <a:t>1 </a:t>
            </a:r>
            <a:r>
              <a:rPr lang="ko-KR" altLang="en-US" sz="1500" dirty="0"/>
              <a:t>증가</a:t>
            </a:r>
            <a:endParaRPr lang="en-US" altLang="ko-KR" sz="1500" dirty="0"/>
          </a:p>
          <a:p>
            <a:r>
              <a:rPr lang="en-US" altLang="ko-KR" sz="1500" dirty="0"/>
              <a:t>TCNT</a:t>
            </a:r>
            <a:r>
              <a:rPr lang="ko-KR" altLang="en-US" sz="1500" dirty="0"/>
              <a:t> 값이 </a:t>
            </a:r>
            <a:r>
              <a:rPr lang="en-US" altLang="ko-KR" sz="1500" dirty="0"/>
              <a:t>250 </a:t>
            </a:r>
            <a:r>
              <a:rPr lang="ko-KR" altLang="en-US" sz="1500" dirty="0"/>
              <a:t>증가하면 </a:t>
            </a:r>
            <a:r>
              <a:rPr lang="en-US" altLang="ko-KR" sz="1500" dirty="0"/>
              <a:t>1ms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286100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인터럽트 서비스 루틴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642A52-6A52-49D7-B493-A1BD70357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79" y="1445171"/>
            <a:ext cx="7125694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7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인터럽트 서비스 루틴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584B221-51AE-44CC-A648-827E44BAD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5" y="1161733"/>
            <a:ext cx="7268589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07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인터럽트 서비스 루틴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DE30F-9B71-42CF-9431-04F7FA382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8" y="1491101"/>
            <a:ext cx="723048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81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인터럽트 서비스 루틴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65C01-A010-4AF0-91B7-95BBACBFCE7B}"/>
              </a:ext>
            </a:extLst>
          </p:cNvPr>
          <p:cNvSpPr txBox="1"/>
          <p:nvPr/>
        </p:nvSpPr>
        <p:spPr>
          <a:xfrm>
            <a:off x="2827090" y="755009"/>
            <a:ext cx="286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</a:t>
            </a:r>
            <a:r>
              <a:rPr lang="en-US" altLang="ko-KR" dirty="0"/>
              <a:t>1 CTC</a:t>
            </a:r>
            <a:r>
              <a:rPr lang="ko-KR" altLang="en-US" dirty="0"/>
              <a:t> 모드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071052D-EBB5-4B40-8D18-2AFD765D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74" y="1557931"/>
            <a:ext cx="7268589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4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인터럽트 서비스 루틴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D07E9AF-E004-47AE-AC24-F3928682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6" y="1528497"/>
            <a:ext cx="7325747" cy="3801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DF2D8-CBC9-4164-801E-5BEA1FA88739}"/>
              </a:ext>
            </a:extLst>
          </p:cNvPr>
          <p:cNvSpPr txBox="1"/>
          <p:nvPr/>
        </p:nvSpPr>
        <p:spPr>
          <a:xfrm>
            <a:off x="2365695" y="5394121"/>
            <a:ext cx="3473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분주비</a:t>
            </a:r>
            <a:r>
              <a:rPr lang="ko-KR" altLang="en-US" dirty="0"/>
              <a:t> </a:t>
            </a:r>
            <a:r>
              <a:rPr lang="en-US" altLang="ko-KR" dirty="0"/>
              <a:t>8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/>
              <a:t>0.5us </a:t>
            </a:r>
            <a:r>
              <a:rPr lang="ko-KR" altLang="en-US" dirty="0"/>
              <a:t>마다 </a:t>
            </a:r>
            <a:r>
              <a:rPr lang="en-US" altLang="ko-KR" dirty="0"/>
              <a:t>TCNT </a:t>
            </a:r>
            <a:r>
              <a:rPr lang="ko-KR" altLang="en-US" dirty="0"/>
              <a:t>값 </a:t>
            </a:r>
            <a:r>
              <a:rPr lang="en-US" altLang="ko-KR" dirty="0"/>
              <a:t>1 </a:t>
            </a:r>
            <a:r>
              <a:rPr lang="ko-KR" altLang="en-US" dirty="0"/>
              <a:t>증가</a:t>
            </a:r>
            <a:endParaRPr lang="en-US" altLang="ko-KR" dirty="0"/>
          </a:p>
          <a:p>
            <a:r>
              <a:rPr lang="en-US" altLang="ko-KR" dirty="0"/>
              <a:t>OCR</a:t>
            </a:r>
            <a:r>
              <a:rPr lang="ko-KR" altLang="en-US" dirty="0"/>
              <a:t> 값이 </a:t>
            </a:r>
            <a:r>
              <a:rPr lang="en-US" altLang="ko-KR" dirty="0"/>
              <a:t>2000 </a:t>
            </a:r>
            <a:r>
              <a:rPr lang="ko-KR" altLang="en-US" dirty="0"/>
              <a:t>증가 시 </a:t>
            </a:r>
            <a:r>
              <a:rPr lang="en-US" altLang="ko-KR" dirty="0"/>
              <a:t>1ms</a:t>
            </a:r>
          </a:p>
        </p:txBody>
      </p:sp>
    </p:spTree>
    <p:extLst>
      <p:ext uri="{BB962C8B-B14F-4D97-AF65-F5344CB8AC3E}">
        <p14:creationId xmlns:p14="http://schemas.microsoft.com/office/powerpoint/2010/main" val="64113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Timer/Counter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6219D-6386-439A-944B-9C46121DAC47}"/>
              </a:ext>
            </a:extLst>
          </p:cNvPr>
          <p:cNvSpPr txBox="1"/>
          <p:nvPr/>
        </p:nvSpPr>
        <p:spPr>
          <a:xfrm>
            <a:off x="1993543" y="2072081"/>
            <a:ext cx="5333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Timer : MCU </a:t>
            </a:r>
            <a:r>
              <a:rPr lang="ko-KR" altLang="en-US" dirty="0"/>
              <a:t>내부 클럭 이용 </a:t>
            </a:r>
            <a:r>
              <a:rPr lang="en-US" altLang="ko-KR" dirty="0"/>
              <a:t>(</a:t>
            </a:r>
            <a:r>
              <a:rPr lang="ko-KR" altLang="en-US" dirty="0"/>
              <a:t>크리스탈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</a:t>
            </a:r>
            <a:r>
              <a:rPr lang="ko-KR" altLang="en-US" dirty="0">
                <a:solidFill>
                  <a:srgbClr val="FF0000"/>
                </a:solidFill>
              </a:rPr>
              <a:t>내부 클럭을 세어 펄스를 </a:t>
            </a:r>
            <a:r>
              <a:rPr lang="ko-KR" altLang="en-US" dirty="0" err="1">
                <a:solidFill>
                  <a:srgbClr val="FF0000"/>
                </a:solidFill>
              </a:rPr>
              <a:t>만들어냄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Counter : </a:t>
            </a:r>
            <a:r>
              <a:rPr lang="ko-KR" altLang="en-US" dirty="0"/>
              <a:t>외부 클럭을  외부 핀을 통해 </a:t>
            </a:r>
            <a:r>
              <a:rPr lang="ko-KR" altLang="en-US" dirty="0" err="1"/>
              <a:t>입력받음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             </a:t>
            </a:r>
            <a:r>
              <a:rPr lang="ko-KR" altLang="en-US" dirty="0">
                <a:solidFill>
                  <a:srgbClr val="FF0000"/>
                </a:solidFill>
              </a:rPr>
              <a:t>펄스를 세는 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57F29-BA43-4758-81F2-65E485E4CD91}"/>
              </a:ext>
            </a:extLst>
          </p:cNvPr>
          <p:cNvSpPr txBox="1"/>
          <p:nvPr/>
        </p:nvSpPr>
        <p:spPr>
          <a:xfrm>
            <a:off x="1581412" y="4345695"/>
            <a:ext cx="61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시간지연</a:t>
            </a:r>
            <a:r>
              <a:rPr lang="en-US" altLang="ko-KR" dirty="0"/>
              <a:t>, </a:t>
            </a:r>
            <a:r>
              <a:rPr lang="ko-KR" altLang="en-US" dirty="0" err="1"/>
              <a:t>카운팅</a:t>
            </a:r>
            <a:r>
              <a:rPr lang="en-US" altLang="ko-KR" dirty="0"/>
              <a:t>, </a:t>
            </a:r>
            <a:r>
              <a:rPr lang="ko-KR" altLang="en-US" dirty="0"/>
              <a:t>펄스 폭 측정</a:t>
            </a:r>
            <a:r>
              <a:rPr lang="en-US" altLang="ko-KR" dirty="0"/>
              <a:t>, </a:t>
            </a:r>
            <a:r>
              <a:rPr lang="ko-KR" altLang="en-US" dirty="0"/>
              <a:t>펄스 폭 변조</a:t>
            </a:r>
            <a:r>
              <a:rPr lang="en-US" altLang="ko-KR" dirty="0"/>
              <a:t>(PWM) </a:t>
            </a:r>
            <a:r>
              <a:rPr lang="ko-KR" altLang="en-US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3053863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인터럽트 서비스 루틴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B30580-98B1-4A9E-B26E-987D25907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1" y="1375157"/>
            <a:ext cx="743053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02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인터럽트 서비스 루틴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A1D9A3-273B-461D-8CA2-40011FD94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57" y="1595181"/>
            <a:ext cx="7468642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5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실습영상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10" name="그림 9" descr="텍스트, 실내, 선반이(가) 표시된 사진&#10;&#10;자동 생성된 설명">
            <a:extLst>
              <a:ext uri="{FF2B5EF4-FFF2-40B4-BE49-F238E27FC236}">
                <a16:creationId xmlns:a16="http://schemas.microsoft.com/office/drawing/2014/main" id="{1B1EE70F-0249-4D3F-A517-510A94B07F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3450" y="1897969"/>
            <a:ext cx="3722851" cy="2792138"/>
          </a:xfrm>
          <a:prstGeom prst="rect">
            <a:avLst/>
          </a:prstGeom>
        </p:spPr>
      </p:pic>
      <p:pic>
        <p:nvPicPr>
          <p:cNvPr id="12" name="그림 11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997A7905-4289-4655-9EB2-FBA3E52ACC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7562" y="1914931"/>
            <a:ext cx="3858551" cy="28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26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실습영상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3" name="KakaoTalk_20210916_180419751">
            <a:hlinkClick r:id="" action="ppaction://media"/>
            <a:extLst>
              <a:ext uri="{FF2B5EF4-FFF2-40B4-BE49-F238E27FC236}">
                <a16:creationId xmlns:a16="http://schemas.microsoft.com/office/drawing/2014/main" id="{89240FCE-0AE3-45B7-A5CF-47033887E2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2211" y="1152087"/>
            <a:ext cx="3848100" cy="4553826"/>
          </a:xfrm>
          <a:prstGeom prst="rect">
            <a:avLst/>
          </a:prstGeom>
        </p:spPr>
      </p:pic>
      <p:pic>
        <p:nvPicPr>
          <p:cNvPr id="4" name="KakaoTalk_20210916_180424471">
            <a:hlinkClick r:id="" action="ppaction://media"/>
            <a:extLst>
              <a:ext uri="{FF2B5EF4-FFF2-40B4-BE49-F238E27FC236}">
                <a16:creationId xmlns:a16="http://schemas.microsoft.com/office/drawing/2014/main" id="{A3E7E8B2-6445-4FE4-AEAC-8A0A94E7C5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9982" y="1152087"/>
            <a:ext cx="3999916" cy="45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3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5E83-C66E-45D8-AFF1-6789143A8055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65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Timer/Counter </a:t>
            </a:r>
            <a:r>
              <a:rPr lang="ko-KR" altLang="en-US" dirty="0"/>
              <a:t>종류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C1FC9-DD97-4940-BF6E-D18A4F6D134A}"/>
              </a:ext>
            </a:extLst>
          </p:cNvPr>
          <p:cNvSpPr txBox="1"/>
          <p:nvPr/>
        </p:nvSpPr>
        <p:spPr>
          <a:xfrm>
            <a:off x="2080470" y="796738"/>
            <a:ext cx="430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Timer/Counter 0, 1, 2, 3 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가지 종류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A1E0EF3-E960-4D6A-ABEB-96E6C706C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59" y="1166070"/>
            <a:ext cx="6533482" cy="5029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0A2AE0-A9B2-4DA3-AED6-290A9917EE8E}"/>
              </a:ext>
            </a:extLst>
          </p:cNvPr>
          <p:cNvSpPr txBox="1"/>
          <p:nvPr/>
        </p:nvSpPr>
        <p:spPr>
          <a:xfrm>
            <a:off x="5394121" y="6175702"/>
            <a:ext cx="27683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타이머</a:t>
            </a:r>
            <a:r>
              <a:rPr lang="en-US" altLang="ko-KR" sz="1500" dirty="0"/>
              <a:t>/</a:t>
            </a:r>
            <a:r>
              <a:rPr lang="ko-KR" altLang="en-US" sz="1500" dirty="0"/>
              <a:t>카운터의 값이 저장됨</a:t>
            </a:r>
          </a:p>
        </p:txBody>
      </p:sp>
    </p:spTree>
    <p:extLst>
      <p:ext uri="{BB962C8B-B14F-4D97-AF65-F5344CB8AC3E}">
        <p14:creationId xmlns:p14="http://schemas.microsoft.com/office/powerpoint/2010/main" val="132628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Timer/Counter </a:t>
            </a:r>
            <a:r>
              <a:rPr lang="ko-KR" altLang="en-US" dirty="0"/>
              <a:t>동작모드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AF228-C513-440C-A2CC-3CCC70B61A86}"/>
              </a:ext>
            </a:extLst>
          </p:cNvPr>
          <p:cNvSpPr txBox="1"/>
          <p:nvPr/>
        </p:nvSpPr>
        <p:spPr>
          <a:xfrm>
            <a:off x="1069684" y="1543574"/>
            <a:ext cx="6795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Normal Mode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TCNT (Timer/Counter Resister)</a:t>
            </a:r>
            <a:r>
              <a:rPr lang="ko-KR" altLang="en-US" dirty="0"/>
              <a:t>가 항상 상향 카운터로만 동작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0x00~0xFF</a:t>
            </a:r>
            <a:r>
              <a:rPr lang="ko-KR" altLang="en-US" dirty="0"/>
              <a:t>의 값으로 계수동작 반복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</a:t>
            </a:r>
            <a:r>
              <a:rPr lang="en-US" altLang="ko-KR" dirty="0"/>
              <a:t>1,3</a:t>
            </a:r>
            <a:r>
              <a:rPr lang="ko-KR" altLang="en-US" dirty="0"/>
              <a:t>은 </a:t>
            </a:r>
            <a:r>
              <a:rPr lang="en-US" altLang="ko-KR" dirty="0"/>
              <a:t>0x0000~0xFFFF)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TCNT</a:t>
            </a:r>
            <a:r>
              <a:rPr lang="ko-KR" altLang="en-US" dirty="0"/>
              <a:t>값이 </a:t>
            </a:r>
            <a:r>
              <a:rPr lang="en-US" altLang="ko-KR" dirty="0"/>
              <a:t>0xFF</a:t>
            </a:r>
            <a:r>
              <a:rPr lang="ko-KR" altLang="en-US" dirty="0"/>
              <a:t>에서 </a:t>
            </a:r>
            <a:r>
              <a:rPr lang="en-US" altLang="ko-KR" dirty="0"/>
              <a:t>0x00</a:t>
            </a:r>
            <a:r>
              <a:rPr lang="ko-KR" altLang="en-US" dirty="0"/>
              <a:t>으로 바뀌는 순간 인터럽트가 요청됨</a:t>
            </a:r>
            <a:endParaRPr lang="en-US" altLang="ko-KR" dirty="0"/>
          </a:p>
          <a:p>
            <a:r>
              <a:rPr lang="en-US" altLang="ko-KR" dirty="0"/>
              <a:t>    (TIFR </a:t>
            </a:r>
            <a:r>
              <a:rPr lang="ko-KR" altLang="en-US" dirty="0"/>
              <a:t>레지스터의 </a:t>
            </a:r>
            <a:r>
              <a:rPr lang="en-US" altLang="ko-KR" dirty="0" err="1"/>
              <a:t>TOVn</a:t>
            </a:r>
            <a:r>
              <a:rPr lang="en-US" altLang="ko-KR" dirty="0"/>
              <a:t> </a:t>
            </a:r>
            <a:r>
              <a:rPr lang="ko-KR" altLang="en-US" dirty="0"/>
              <a:t>비트가 </a:t>
            </a:r>
            <a:r>
              <a:rPr lang="en-US" altLang="ko-KR" dirty="0"/>
              <a:t>1</a:t>
            </a:r>
            <a:r>
              <a:rPr lang="ko-KR" altLang="en-US" dirty="0"/>
              <a:t>이 되면서 요청됨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 모드에서도 출력비교 인터럽트가 사용될 순 있지만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Ocn</a:t>
            </a:r>
            <a:r>
              <a:rPr lang="ko-KR" altLang="en-US" dirty="0"/>
              <a:t>단자를 이용해 파형을 발생하는 것이  바람직하지 않음</a:t>
            </a:r>
          </a:p>
        </p:txBody>
      </p:sp>
    </p:spTree>
    <p:extLst>
      <p:ext uri="{BB962C8B-B14F-4D97-AF65-F5344CB8AC3E}">
        <p14:creationId xmlns:p14="http://schemas.microsoft.com/office/powerpoint/2010/main" val="171747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Timer/Counter </a:t>
            </a:r>
            <a:r>
              <a:rPr lang="ko-KR" altLang="en-US" dirty="0"/>
              <a:t>동작모드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AF228-C513-440C-A2CC-3CCC70B61A86}"/>
              </a:ext>
            </a:extLst>
          </p:cNvPr>
          <p:cNvSpPr txBox="1"/>
          <p:nvPr/>
        </p:nvSpPr>
        <p:spPr>
          <a:xfrm>
            <a:off x="1069684" y="1543574"/>
            <a:ext cx="71431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CTC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Clear Timer on Compare Match Mode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TCNT</a:t>
            </a:r>
            <a:r>
              <a:rPr lang="ko-KR" altLang="en-US" dirty="0"/>
              <a:t>의 값이 </a:t>
            </a:r>
            <a:r>
              <a:rPr lang="en-US" altLang="ko-KR" dirty="0"/>
              <a:t>0x00~OCRn</a:t>
            </a:r>
            <a:r>
              <a:rPr lang="ko-KR" altLang="en-US" dirty="0"/>
              <a:t>의 범위에서 계수동작 반복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의 값이 출력비교 레지스터 </a:t>
            </a:r>
            <a:r>
              <a:rPr lang="en-US" altLang="ko-KR" dirty="0" err="1"/>
              <a:t>OCRn</a:t>
            </a:r>
            <a:r>
              <a:rPr lang="ko-KR" altLang="en-US" dirty="0"/>
              <a:t>의 값과 일치하면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그 다음 </a:t>
            </a:r>
            <a:r>
              <a:rPr lang="ko-KR" altLang="en-US" dirty="0" err="1"/>
              <a:t>클록에서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클리어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TCNT</a:t>
            </a:r>
            <a:r>
              <a:rPr lang="ko-KR" altLang="en-US" dirty="0"/>
              <a:t>의 값이 증가하다가 </a:t>
            </a:r>
            <a:r>
              <a:rPr lang="en-US" altLang="ko-KR" dirty="0" err="1"/>
              <a:t>OCRn</a:t>
            </a:r>
            <a:r>
              <a:rPr lang="en-US" altLang="ko-KR" dirty="0"/>
              <a:t> </a:t>
            </a:r>
            <a:r>
              <a:rPr lang="ko-KR" altLang="en-US" dirty="0"/>
              <a:t>레지스터의 값과 같게 되면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인터럽트가 요청됨 </a:t>
            </a:r>
            <a:r>
              <a:rPr lang="en-US" altLang="ko-KR" dirty="0"/>
              <a:t>(TIFR </a:t>
            </a:r>
            <a:r>
              <a:rPr lang="ko-KR" altLang="en-US" dirty="0"/>
              <a:t>레지스터에서 </a:t>
            </a:r>
            <a:r>
              <a:rPr lang="en-US" altLang="ko-KR" dirty="0" err="1"/>
              <a:t>OCFn</a:t>
            </a:r>
            <a:r>
              <a:rPr lang="en-US" altLang="ko-KR" dirty="0"/>
              <a:t> </a:t>
            </a:r>
            <a:r>
              <a:rPr lang="ko-KR" altLang="en-US" dirty="0"/>
              <a:t>비트가 </a:t>
            </a:r>
            <a:r>
              <a:rPr lang="en-US" altLang="ko-KR" dirty="0"/>
              <a:t>1)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CTC </a:t>
            </a:r>
            <a:r>
              <a:rPr lang="ko-KR" altLang="en-US" dirty="0"/>
              <a:t>모드에서는 </a:t>
            </a:r>
            <a:r>
              <a:rPr lang="en-US" altLang="ko-KR" dirty="0" err="1"/>
              <a:t>Ocn</a:t>
            </a:r>
            <a:r>
              <a:rPr lang="en-US" altLang="ko-KR" dirty="0"/>
              <a:t> </a:t>
            </a:r>
            <a:r>
              <a:rPr lang="ko-KR" altLang="en-US" dirty="0"/>
              <a:t>단자가 출력파형을 발생하도록 할 수 있음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723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Timer/Counter </a:t>
            </a:r>
            <a:r>
              <a:rPr lang="ko-KR" altLang="en-US" dirty="0"/>
              <a:t>동작모드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AF228-C513-440C-A2CC-3CCC70B61A86}"/>
              </a:ext>
            </a:extLst>
          </p:cNvPr>
          <p:cNvSpPr txBox="1"/>
          <p:nvPr/>
        </p:nvSpPr>
        <p:spPr>
          <a:xfrm>
            <a:off x="1128407" y="679508"/>
            <a:ext cx="71431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고속  </a:t>
            </a:r>
            <a:r>
              <a:rPr lang="en-US" altLang="ko-KR" dirty="0"/>
              <a:t>PWM Mode</a:t>
            </a:r>
          </a:p>
          <a:p>
            <a:pPr algn="ctr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의 값은 여전히 </a:t>
            </a:r>
            <a:r>
              <a:rPr lang="en-US" altLang="ko-KR" dirty="0"/>
              <a:t>0x00~0xFF</a:t>
            </a:r>
            <a:r>
              <a:rPr lang="ko-KR" altLang="en-US" dirty="0"/>
              <a:t>의 범위에서 계수동작 반복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이때 </a:t>
            </a:r>
            <a:r>
              <a:rPr lang="en-US" altLang="ko-KR" dirty="0" err="1"/>
              <a:t>TCNTn</a:t>
            </a:r>
            <a:r>
              <a:rPr lang="ko-KR" altLang="en-US" dirty="0"/>
              <a:t>의 값은 </a:t>
            </a:r>
            <a:r>
              <a:rPr lang="en-US" altLang="ko-KR" dirty="0" err="1"/>
              <a:t>OCRn</a:t>
            </a:r>
            <a:r>
              <a:rPr lang="ko-KR" altLang="en-US" dirty="0"/>
              <a:t>의 값과 비교됨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값이 일치하면 </a:t>
            </a:r>
            <a:r>
              <a:rPr lang="en-US" altLang="ko-KR" dirty="0" err="1"/>
              <a:t>Ocn</a:t>
            </a:r>
            <a:r>
              <a:rPr lang="en-US" altLang="ko-KR" dirty="0"/>
              <a:t> </a:t>
            </a:r>
            <a:r>
              <a:rPr lang="ko-KR" altLang="en-US" dirty="0"/>
              <a:t>출력이 </a:t>
            </a:r>
            <a:r>
              <a:rPr lang="en-US" altLang="ko-KR" dirty="0"/>
              <a:t>0</a:t>
            </a:r>
            <a:r>
              <a:rPr lang="ko-KR" altLang="en-US" dirty="0"/>
              <a:t>으로 클리어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의 값이 </a:t>
            </a:r>
            <a:r>
              <a:rPr lang="ko-KR" altLang="en-US" dirty="0" err="1"/>
              <a:t>오버플로우되면</a:t>
            </a:r>
            <a:r>
              <a:rPr lang="ko-KR" altLang="en-US" dirty="0"/>
              <a:t> </a:t>
            </a:r>
            <a:r>
              <a:rPr lang="en-US" altLang="ko-KR" dirty="0" err="1"/>
              <a:t>Ocn</a:t>
            </a:r>
            <a:r>
              <a:rPr lang="en-US" altLang="ko-KR" dirty="0"/>
              <a:t> </a:t>
            </a:r>
            <a:r>
              <a:rPr lang="ko-KR" altLang="en-US" dirty="0"/>
              <a:t>출력이 </a:t>
            </a:r>
            <a:r>
              <a:rPr lang="en-US" altLang="ko-KR" dirty="0"/>
              <a:t>1</a:t>
            </a:r>
            <a:r>
              <a:rPr lang="ko-KR" altLang="en-US" dirty="0"/>
              <a:t>로 세트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여기서 </a:t>
            </a:r>
            <a:r>
              <a:rPr lang="en-US" altLang="ko-KR" dirty="0"/>
              <a:t>TCCR </a:t>
            </a:r>
            <a:r>
              <a:rPr lang="ko-KR" altLang="en-US" dirty="0"/>
              <a:t>레지스터의 </a:t>
            </a:r>
            <a:r>
              <a:rPr lang="en-US" altLang="ko-KR" dirty="0" err="1"/>
              <a:t>COMn</a:t>
            </a:r>
            <a:r>
              <a:rPr lang="ko-KR" altLang="en-US" dirty="0"/>
              <a:t>비트 설정을 통해 반전 또는 </a:t>
            </a:r>
            <a:r>
              <a:rPr lang="ko-KR" altLang="en-US" dirty="0" err="1"/>
              <a:t>비반전</a:t>
            </a:r>
            <a:r>
              <a:rPr lang="ko-KR" altLang="en-US" dirty="0"/>
              <a:t> 출력모드로 설정 가능 </a:t>
            </a:r>
            <a:r>
              <a:rPr lang="en-US" altLang="ko-KR" dirty="0"/>
              <a:t>(Compare Match Output Mode)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A172C2-93D9-4FBB-8BBA-7101ECA0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4206542"/>
            <a:ext cx="5125165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7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Timer/Counter </a:t>
            </a:r>
            <a:r>
              <a:rPr lang="ko-KR" altLang="en-US" dirty="0"/>
              <a:t>동작모드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AF228-C513-440C-A2CC-3CCC70B61A86}"/>
              </a:ext>
            </a:extLst>
          </p:cNvPr>
          <p:cNvSpPr txBox="1"/>
          <p:nvPr/>
        </p:nvSpPr>
        <p:spPr>
          <a:xfrm>
            <a:off x="1128407" y="1107347"/>
            <a:ext cx="71431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PC</a:t>
            </a:r>
            <a:r>
              <a:rPr lang="ko-KR" altLang="en-US" dirty="0"/>
              <a:t>  </a:t>
            </a:r>
            <a:r>
              <a:rPr lang="en-US" altLang="ko-KR" dirty="0"/>
              <a:t>PWM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Phase Correct PWM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의 값이 </a:t>
            </a:r>
            <a:r>
              <a:rPr lang="en-US" altLang="ko-KR" dirty="0"/>
              <a:t>0x00~0xFF</a:t>
            </a:r>
            <a:r>
              <a:rPr lang="ko-KR" altLang="en-US" dirty="0"/>
              <a:t>의 범위에서 증가했다가 다시 하향 카운터로 </a:t>
            </a:r>
            <a:r>
              <a:rPr lang="en-US" altLang="ko-KR" dirty="0"/>
              <a:t>0x00</a:t>
            </a:r>
            <a:r>
              <a:rPr lang="ko-KR" altLang="en-US" dirty="0"/>
              <a:t>까지 감소하는 동작을 반복수행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이때 </a:t>
            </a:r>
            <a:r>
              <a:rPr lang="en-US" altLang="ko-KR" dirty="0" err="1"/>
              <a:t>TCNTn</a:t>
            </a:r>
            <a:r>
              <a:rPr lang="ko-KR" altLang="en-US" dirty="0"/>
              <a:t>의 값은 항상 </a:t>
            </a:r>
            <a:r>
              <a:rPr lang="en-US" altLang="ko-KR" dirty="0" err="1"/>
              <a:t>OCRn</a:t>
            </a:r>
            <a:r>
              <a:rPr lang="ko-KR" altLang="en-US" dirty="0"/>
              <a:t>의 값과 비교됨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상향 카운터로 동작할 때 값이 일치하면 </a:t>
            </a:r>
            <a:r>
              <a:rPr lang="en-US" altLang="ko-KR" dirty="0" err="1"/>
              <a:t>OCn</a:t>
            </a:r>
            <a:r>
              <a:rPr lang="en-US" altLang="ko-KR" dirty="0"/>
              <a:t> </a:t>
            </a:r>
            <a:r>
              <a:rPr lang="ko-KR" altLang="en-US" dirty="0"/>
              <a:t>출력 </a:t>
            </a:r>
            <a:r>
              <a:rPr lang="en-US" altLang="ko-KR" dirty="0"/>
              <a:t>0</a:t>
            </a:r>
            <a:r>
              <a:rPr lang="ko-KR" altLang="en-US" dirty="0"/>
              <a:t>으로 클리어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하향 카운터로 동작할 때 값이 일치하면 </a:t>
            </a:r>
            <a:r>
              <a:rPr lang="en-US" altLang="ko-KR" dirty="0" err="1"/>
              <a:t>OCn</a:t>
            </a:r>
            <a:r>
              <a:rPr lang="en-US" altLang="ko-KR" dirty="0"/>
              <a:t> </a:t>
            </a:r>
            <a:r>
              <a:rPr lang="ko-KR" altLang="en-US" dirty="0"/>
              <a:t>출력 </a:t>
            </a:r>
            <a:r>
              <a:rPr lang="en-US" altLang="ko-KR" dirty="0"/>
              <a:t>1</a:t>
            </a:r>
            <a:r>
              <a:rPr lang="ko-KR" altLang="en-US" dirty="0"/>
              <a:t>로 세트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값이 </a:t>
            </a:r>
            <a:r>
              <a:rPr lang="en-US" altLang="ko-KR" dirty="0" err="1"/>
              <a:t>OCRn</a:t>
            </a:r>
            <a:r>
              <a:rPr lang="ko-KR" altLang="en-US" dirty="0"/>
              <a:t>값과 일치하면 출력비교 인터럽트 요청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하향 카운터로 </a:t>
            </a:r>
            <a:r>
              <a:rPr lang="en-US" altLang="ko-KR" dirty="0"/>
              <a:t>0x00</a:t>
            </a:r>
            <a:r>
              <a:rPr lang="ko-KR" altLang="en-US" dirty="0"/>
              <a:t>이 되면 </a:t>
            </a:r>
            <a:r>
              <a:rPr lang="ko-KR" altLang="en-US" dirty="0" err="1"/>
              <a:t>오버플로우</a:t>
            </a:r>
            <a:r>
              <a:rPr lang="ko-KR" altLang="en-US" dirty="0"/>
              <a:t> 인터럽트가 요청됨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439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레지스터 소개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769A6F8-D536-43C8-9408-822981E3E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32" y="1149738"/>
            <a:ext cx="6344535" cy="800212"/>
          </a:xfrm>
          <a:prstGeom prst="rect">
            <a:avLst/>
          </a:prstGeom>
        </p:spPr>
      </p:pic>
      <p:pic>
        <p:nvPicPr>
          <p:cNvPr id="9" name="그림 8" descr="텍스트, 스크린샷, 모니터, 이미지이(가) 표시된 사진&#10;&#10;자동 생성된 설명">
            <a:extLst>
              <a:ext uri="{FF2B5EF4-FFF2-40B4-BE49-F238E27FC236}">
                <a16:creationId xmlns:a16="http://schemas.microsoft.com/office/drawing/2014/main" id="{5E49D4F3-930C-4BAE-B2D1-89EBD5F36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43" y="2048324"/>
            <a:ext cx="6373114" cy="876422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30A0BBFC-F498-4B2E-8871-62BAFF95F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02" y="3784310"/>
            <a:ext cx="5010849" cy="1609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136C0E-7EE2-4ACF-BACC-7BD04ECEE913}"/>
              </a:ext>
            </a:extLst>
          </p:cNvPr>
          <p:cNvSpPr txBox="1"/>
          <p:nvPr/>
        </p:nvSpPr>
        <p:spPr>
          <a:xfrm>
            <a:off x="4571999" y="3356215"/>
            <a:ext cx="392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Waveform Generation Mode Bit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690476-1CD3-4A1D-B478-CA49A1E23546}"/>
              </a:ext>
            </a:extLst>
          </p:cNvPr>
          <p:cNvSpPr txBox="1"/>
          <p:nvPr/>
        </p:nvSpPr>
        <p:spPr>
          <a:xfrm>
            <a:off x="369115" y="3462622"/>
            <a:ext cx="32297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/>
              <a:t>FOCn</a:t>
            </a:r>
            <a:r>
              <a:rPr lang="en-US" altLang="ko-KR" sz="1500" dirty="0"/>
              <a:t> </a:t>
            </a:r>
            <a:r>
              <a:rPr lang="ko-KR" altLang="en-US" sz="1500" dirty="0"/>
              <a:t>비트는 </a:t>
            </a:r>
            <a:r>
              <a:rPr lang="en-US" altLang="ko-KR" sz="1500" dirty="0"/>
              <a:t>PWM </a:t>
            </a:r>
            <a:r>
              <a:rPr lang="ko-KR" altLang="en-US" sz="1500" dirty="0"/>
              <a:t>모드가</a:t>
            </a:r>
            <a:r>
              <a:rPr lang="en-US" altLang="ko-KR" sz="1500" dirty="0"/>
              <a:t> </a:t>
            </a:r>
            <a:r>
              <a:rPr lang="ko-KR" altLang="en-US" sz="1500" dirty="0"/>
              <a:t>아닌 경우에만 유효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1</a:t>
            </a:r>
            <a:r>
              <a:rPr lang="ko-KR" altLang="en-US" sz="1500" dirty="0"/>
              <a:t>로 </a:t>
            </a:r>
            <a:r>
              <a:rPr lang="ko-KR" altLang="en-US" sz="1500" dirty="0" err="1"/>
              <a:t>설정시</a:t>
            </a:r>
            <a:r>
              <a:rPr lang="ko-KR" altLang="en-US" sz="1500" dirty="0"/>
              <a:t> 강제로 </a:t>
            </a:r>
            <a:r>
              <a:rPr lang="en-US" altLang="ko-KR" sz="1500" dirty="0" err="1"/>
              <a:t>OCn</a:t>
            </a:r>
            <a:r>
              <a:rPr lang="ko-KR" altLang="en-US" sz="1500" dirty="0"/>
              <a:t> 단자에 출력비교가 </a:t>
            </a:r>
            <a:r>
              <a:rPr lang="en-US" altLang="ko-KR" sz="1500" dirty="0"/>
              <a:t>match</a:t>
            </a:r>
            <a:r>
              <a:rPr lang="ko-KR" altLang="en-US" sz="1500" dirty="0"/>
              <a:t>된 것과 같은 출력을 내보냄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인터럽트를 발생하지 않음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클리어 시키지도 않음</a:t>
            </a:r>
          </a:p>
        </p:txBody>
      </p:sp>
    </p:spTree>
    <p:extLst>
      <p:ext uri="{BB962C8B-B14F-4D97-AF65-F5344CB8AC3E}">
        <p14:creationId xmlns:p14="http://schemas.microsoft.com/office/powerpoint/2010/main" val="424599179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10539</TotalTime>
  <Words>759</Words>
  <Application>Microsoft Office PowerPoint</Application>
  <PresentationFormat>화면 슬라이드 쇼(4:3)</PresentationFormat>
  <Paragraphs>182</Paragraphs>
  <Slides>34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FM College Team</vt:lpstr>
      <vt:lpstr>HY견고딕</vt:lpstr>
      <vt:lpstr>HY견명조</vt:lpstr>
      <vt:lpstr>HY얕은샘물M</vt:lpstr>
      <vt:lpstr>굴림</vt:lpstr>
      <vt:lpstr>맑은 고딕</vt:lpstr>
      <vt:lpstr>Arial</vt:lpstr>
      <vt:lpstr>Forte</vt:lpstr>
      <vt:lpstr>Franklin Gothic Demi</vt:lpstr>
      <vt:lpstr>Tw Cen MT</vt:lpstr>
      <vt:lpstr>Wingdings</vt:lpstr>
      <vt:lpstr>Wingdings 2</vt:lpstr>
      <vt:lpstr>Office 테마</vt:lpstr>
      <vt:lpstr>가을</vt:lpstr>
      <vt:lpstr>  Timer/Counter LED Shift </vt:lpstr>
      <vt:lpstr>PowerPoint 프레젠테이션</vt:lpstr>
      <vt:lpstr>1. Timer/Counter란?</vt:lpstr>
      <vt:lpstr>2. Timer/Counter 종류</vt:lpstr>
      <vt:lpstr>3. Timer/Counter 동작모드</vt:lpstr>
      <vt:lpstr>3. Timer/Counter 동작모드</vt:lpstr>
      <vt:lpstr>3. Timer/Counter 동작모드</vt:lpstr>
      <vt:lpstr>3. Timer/Counter 동작모드</vt:lpstr>
      <vt:lpstr>4. 레지스터 소개 </vt:lpstr>
      <vt:lpstr>4. 레지스터 소개 </vt:lpstr>
      <vt:lpstr>4. 레지스터 소개 </vt:lpstr>
      <vt:lpstr>4. 레지스터 소개 </vt:lpstr>
      <vt:lpstr>4. 레지스터 소개 </vt:lpstr>
      <vt:lpstr>4. 레지스터 소개 </vt:lpstr>
      <vt:lpstr>4. 레지스터 소개 </vt:lpstr>
      <vt:lpstr>4. 레지스터 소개 </vt:lpstr>
      <vt:lpstr>4. 레지스터 소개 </vt:lpstr>
      <vt:lpstr>4. 레지스터 소개 </vt:lpstr>
      <vt:lpstr>4. 레지스터 소개 </vt:lpstr>
      <vt:lpstr>4. 레지스터 소개 </vt:lpstr>
      <vt:lpstr>4. 레지스터 소개 </vt:lpstr>
      <vt:lpstr>5. 인터럽트 서비스 루틴</vt:lpstr>
      <vt:lpstr>5. 인터럽트 서비스 루틴</vt:lpstr>
      <vt:lpstr>5. 인터럽트 서비스 루틴</vt:lpstr>
      <vt:lpstr>5. 인터럽트 서비스 루틴</vt:lpstr>
      <vt:lpstr>5. 인터럽트 서비스 루틴</vt:lpstr>
      <vt:lpstr>5. 인터럽트 서비스 루틴</vt:lpstr>
      <vt:lpstr>5. 인터럽트 서비스 루틴</vt:lpstr>
      <vt:lpstr>5. 인터럽트 서비스 루틴</vt:lpstr>
      <vt:lpstr>5. 인터럽트 서비스 루틴</vt:lpstr>
      <vt:lpstr>5. 인터럽트 서비스 루틴</vt:lpstr>
      <vt:lpstr>6. 실습영상</vt:lpstr>
      <vt:lpstr>6. 실습영상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Jisu Kim</dc:creator>
  <cp:lastModifiedBy>공성진</cp:lastModifiedBy>
  <cp:revision>288</cp:revision>
  <cp:lastPrinted>2015-03-30T03:55:36Z</cp:lastPrinted>
  <dcterms:created xsi:type="dcterms:W3CDTF">2015-01-07T14:56:26Z</dcterms:created>
  <dcterms:modified xsi:type="dcterms:W3CDTF">2021-09-16T09:54:36Z</dcterms:modified>
</cp:coreProperties>
</file>